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</p:sldIdLst>
  <p:sldSz cy="5143500" cx="9144000"/>
  <p:notesSz cx="6858000" cy="9144000"/>
  <p:embeddedFontLst>
    <p:embeddedFont>
      <p:font typeface="Roboto"/>
      <p:regular r:id="rId16"/>
      <p:bold r:id="rId17"/>
      <p:italic r:id="rId18"/>
      <p:boldItalic r:id="rId19"/>
    </p:embeddedFont>
    <p:embeddedFont>
      <p:font typeface="Merriweather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Merriweather-regular.fntdata"/><Relationship Id="rId11" Type="http://schemas.openxmlformats.org/officeDocument/2006/relationships/slide" Target="slides/slide6.xml"/><Relationship Id="rId22" Type="http://schemas.openxmlformats.org/officeDocument/2006/relationships/font" Target="fonts/Merriweather-italic.fntdata"/><Relationship Id="rId10" Type="http://schemas.openxmlformats.org/officeDocument/2006/relationships/slide" Target="slides/slide5.xml"/><Relationship Id="rId21" Type="http://schemas.openxmlformats.org/officeDocument/2006/relationships/font" Target="fonts/Merriweather-bold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23" Type="http://schemas.openxmlformats.org/officeDocument/2006/relationships/font" Target="fonts/Merriweather-bold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font" Target="fonts/Roboto-bold.fntdata"/><Relationship Id="rId16" Type="http://schemas.openxmlformats.org/officeDocument/2006/relationships/font" Target="fonts/Roboto-regular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Roboto-boldItalic.fntdata"/><Relationship Id="rId6" Type="http://schemas.openxmlformats.org/officeDocument/2006/relationships/slide" Target="slides/slide1.xml"/><Relationship Id="rId18" Type="http://schemas.openxmlformats.org/officeDocument/2006/relationships/font" Target="fonts/Roboto-italic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" name="Google Shape;63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283415d1a8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283415d1a8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2ef81e19969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2ef81e1996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6430b85eec_0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36430b85eec_0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36430b85eec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36430b85eec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6430b85eec_0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6430b85eec_0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g36430b85eec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" name="Google Shape;101;g36430b85eec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g36430b85ee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" name="Google Shape;107;g36430b85ee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6430b85eec_0_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g36430b85eec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6430b85eec_0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" name="Google Shape;119;g36430b85eec_0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-125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1" name="Google Shape;11;p2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2" name="Google Shape;12;p2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>
                <a:solidFill>
                  <a:schemeClr val="lt2"/>
                </a:solidFill>
              </a:defRPr>
            </a:lvl9pPr>
          </a:lstStyle>
          <a:p/>
        </p:txBody>
      </p:sp>
      <p:sp>
        <p:nvSpPr>
          <p:cNvPr id="13" name="Google Shape;13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bg>
      <p:bgPr>
        <a:solidFill>
          <a:schemeClr val="accent3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3"/>
          <p:cNvSpPr/>
          <p:nvPr/>
        </p:nvSpPr>
        <p:spPr>
          <a:xfrm>
            <a:off x="0" y="48099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</p:sp>
      <p:sp>
        <p:nvSpPr>
          <p:cNvPr id="16" name="Google Shape;16;p3"/>
          <p:cNvSpPr/>
          <p:nvPr/>
        </p:nvSpPr>
        <p:spPr>
          <a:xfrm>
            <a:off x="0" y="0"/>
            <a:ext cx="9144250" cy="4398100"/>
          </a:xfrm>
          <a:custGeom>
            <a:rect b="b" l="l" r="r" t="t"/>
            <a:pathLst>
              <a:path extrusionOk="0" h="175924" w="365770">
                <a:moveTo>
                  <a:pt x="0" y="0"/>
                </a:moveTo>
                <a:lnTo>
                  <a:pt x="365770" y="0"/>
                </a:lnTo>
                <a:lnTo>
                  <a:pt x="365760" y="70914"/>
                </a:lnTo>
                <a:lnTo>
                  <a:pt x="0" y="175924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</p:sp>
      <p:sp>
        <p:nvSpPr>
          <p:cNvPr id="17" name="Google Shape;17;p3"/>
          <p:cNvSpPr txBox="1"/>
          <p:nvPr>
            <p:ph type="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8" name="Google Shape;1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/>
          <p:nvPr/>
        </p:nvSpPr>
        <p:spPr>
          <a:xfrm>
            <a:off x="0" y="0"/>
            <a:ext cx="43140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4"/>
          <p:cNvSpPr/>
          <p:nvPr/>
        </p:nvSpPr>
        <p:spPr>
          <a:xfrm>
            <a:off x="0" y="44125"/>
            <a:ext cx="4313625" cy="4399375"/>
          </a:xfrm>
          <a:custGeom>
            <a:rect b="b" l="l" r="r" t="t"/>
            <a:pathLst>
              <a:path extrusionOk="0" h="175975" w="172545">
                <a:moveTo>
                  <a:pt x="0" y="157"/>
                </a:moveTo>
                <a:lnTo>
                  <a:pt x="172419" y="0"/>
                </a:lnTo>
                <a:lnTo>
                  <a:pt x="172545" y="126541"/>
                </a:lnTo>
                <a:lnTo>
                  <a:pt x="0" y="1759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</p:sp>
      <p:sp>
        <p:nvSpPr>
          <p:cNvPr id="22" name="Google Shape;22;p4"/>
          <p:cNvSpPr/>
          <p:nvPr/>
        </p:nvSpPr>
        <p:spPr>
          <a:xfrm>
            <a:off x="-125" y="0"/>
            <a:ext cx="4316900" cy="4395600"/>
          </a:xfrm>
          <a:custGeom>
            <a:rect b="b" l="l" r="r" t="t"/>
            <a:pathLst>
              <a:path extrusionOk="0" h="175824" w="172676">
                <a:moveTo>
                  <a:pt x="0" y="6"/>
                </a:moveTo>
                <a:lnTo>
                  <a:pt x="172676" y="0"/>
                </a:lnTo>
                <a:lnTo>
                  <a:pt x="172562" y="126442"/>
                </a:lnTo>
                <a:lnTo>
                  <a:pt x="0" y="175824"/>
                </a:lnTo>
                <a:close/>
              </a:path>
            </a:pathLst>
          </a:custGeom>
          <a:solidFill>
            <a:schemeClr val="dk1"/>
          </a:solidFill>
          <a:ln>
            <a:noFill/>
          </a:ln>
        </p:spPr>
      </p:sp>
      <p:sp>
        <p:nvSpPr>
          <p:cNvPr id="23" name="Google Shape;23;p4"/>
          <p:cNvSpPr txBox="1"/>
          <p:nvPr>
            <p:ph type="title"/>
          </p:nvPr>
        </p:nvSpPr>
        <p:spPr>
          <a:xfrm>
            <a:off x="311725" y="500925"/>
            <a:ext cx="3706500" cy="250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4" name="Google Shape;24;p4"/>
          <p:cNvSpPr txBox="1"/>
          <p:nvPr>
            <p:ph idx="1" type="body"/>
          </p:nvPr>
        </p:nvSpPr>
        <p:spPr>
          <a:xfrm>
            <a:off x="4644675" y="500925"/>
            <a:ext cx="4166400" cy="409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" name="Google Shape;28;p5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117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0" name="Google Shape;30;p5"/>
          <p:cNvSpPr txBox="1"/>
          <p:nvPr>
            <p:ph idx="2" type="body"/>
          </p:nvPr>
        </p:nvSpPr>
        <p:spPr>
          <a:xfrm>
            <a:off x="4832400" y="1505700"/>
            <a:ext cx="3999900" cy="307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6"/>
          <p:cNvSpPr/>
          <p:nvPr/>
        </p:nvSpPr>
        <p:spPr>
          <a:xfrm>
            <a:off x="0" y="0"/>
            <a:ext cx="9144000" cy="12771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" name="Google Shape;34;p6"/>
          <p:cNvSpPr txBox="1"/>
          <p:nvPr>
            <p:ph type="title"/>
          </p:nvPr>
        </p:nvSpPr>
        <p:spPr>
          <a:xfrm>
            <a:off x="311725" y="500925"/>
            <a:ext cx="8520600" cy="62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/>
          <p:nvPr/>
        </p:nvSpPr>
        <p:spPr>
          <a:xfrm>
            <a:off x="0" y="0"/>
            <a:ext cx="3764400" cy="51435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" name="Google Shape;38;p7"/>
          <p:cNvSpPr txBox="1"/>
          <p:nvPr>
            <p:ph type="title"/>
          </p:nvPr>
        </p:nvSpPr>
        <p:spPr>
          <a:xfrm>
            <a:off x="311725" y="500925"/>
            <a:ext cx="3127500" cy="1829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" type="body"/>
          </p:nvPr>
        </p:nvSpPr>
        <p:spPr>
          <a:xfrm>
            <a:off x="311700" y="2390650"/>
            <a:ext cx="3127500" cy="2298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0" name="Google Shape;4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chemeClr val="accent3"/>
        </a:solidFill>
      </p:bgPr>
    </p:bg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type="title"/>
          </p:nvPr>
        </p:nvSpPr>
        <p:spPr>
          <a:xfrm>
            <a:off x="311675" y="798600"/>
            <a:ext cx="6247800" cy="3546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3" name="Google Shape;43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accent1"/>
                </a:solidFill>
              </a:defRPr>
            </a:lvl1pPr>
            <a:lvl2pPr lvl="1">
              <a:buNone/>
              <a:defRPr>
                <a:solidFill>
                  <a:schemeClr val="accent1"/>
                </a:solidFill>
              </a:defRPr>
            </a:lvl2pPr>
            <a:lvl3pPr lvl="2">
              <a:buNone/>
              <a:defRPr>
                <a:solidFill>
                  <a:schemeClr val="accent1"/>
                </a:solidFill>
              </a:defRPr>
            </a:lvl3pPr>
            <a:lvl4pPr lvl="3">
              <a:buNone/>
              <a:defRPr>
                <a:solidFill>
                  <a:schemeClr val="accent1"/>
                </a:solidFill>
              </a:defRPr>
            </a:lvl4pPr>
            <a:lvl5pPr lvl="4">
              <a:buNone/>
              <a:defRPr>
                <a:solidFill>
                  <a:schemeClr val="accent1"/>
                </a:solidFill>
              </a:defRPr>
            </a:lvl5pPr>
            <a:lvl6pPr lvl="5">
              <a:buNone/>
              <a:defRPr>
                <a:solidFill>
                  <a:schemeClr val="accent1"/>
                </a:solidFill>
              </a:defRPr>
            </a:lvl6pPr>
            <a:lvl7pPr lvl="6">
              <a:buNone/>
              <a:defRPr>
                <a:solidFill>
                  <a:schemeClr val="accent1"/>
                </a:solidFill>
              </a:defRPr>
            </a:lvl7pPr>
            <a:lvl8pPr lvl="7">
              <a:buNone/>
              <a:defRPr>
                <a:solidFill>
                  <a:schemeClr val="accent1"/>
                </a:solidFill>
              </a:defRPr>
            </a:lvl8pPr>
            <a:lvl9pPr lvl="8">
              <a:buNone/>
              <a:defRPr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9"/>
          <p:cNvSpPr txBox="1"/>
          <p:nvPr>
            <p:ph type="title"/>
          </p:nvPr>
        </p:nvSpPr>
        <p:spPr>
          <a:xfrm>
            <a:off x="311300" y="500925"/>
            <a:ext cx="3704400" cy="204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46" name="Google Shape;46;p9"/>
          <p:cNvSpPr txBox="1"/>
          <p:nvPr>
            <p:ph idx="1" type="subTitle"/>
          </p:nvPr>
        </p:nvSpPr>
        <p:spPr>
          <a:xfrm>
            <a:off x="304800" y="2626725"/>
            <a:ext cx="3704400" cy="926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47" name="Google Shape;47;p9"/>
          <p:cNvSpPr txBox="1"/>
          <p:nvPr>
            <p:ph idx="2" type="body"/>
          </p:nvPr>
        </p:nvSpPr>
        <p:spPr>
          <a:xfrm>
            <a:off x="4879025" y="500925"/>
            <a:ext cx="3954000" cy="411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8" name="Google Shape;4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9" name="Google Shape;49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300" y="4430925"/>
            <a:ext cx="1019350" cy="470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"/>
          <p:cNvSpPr/>
          <p:nvPr/>
        </p:nvSpPr>
        <p:spPr>
          <a:xfrm>
            <a:off x="0" y="4369000"/>
            <a:ext cx="9144000" cy="774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" name="Google Shape;52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3" name="Google Shape;5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8148" y="4524978"/>
            <a:ext cx="1019350" cy="47075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/>
          <p:nvPr/>
        </p:nvSpPr>
        <p:spPr>
          <a:xfrm>
            <a:off x="0" y="0"/>
            <a:ext cx="9144000" cy="10347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bg>
      <p:bgPr>
        <a:solidFill>
          <a:schemeClr val="dk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 txBox="1"/>
          <p:nvPr>
            <p:ph hasCustomPrompt="1" type="title"/>
          </p:nvPr>
        </p:nvSpPr>
        <p:spPr>
          <a:xfrm>
            <a:off x="311750" y="831175"/>
            <a:ext cx="5334900" cy="1244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None/>
              <a:defRPr sz="10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7" name="Google Shape;57;p11"/>
          <p:cNvSpPr txBox="1"/>
          <p:nvPr>
            <p:ph idx="1" type="body"/>
          </p:nvPr>
        </p:nvSpPr>
        <p:spPr>
          <a:xfrm>
            <a:off x="311700" y="2121425"/>
            <a:ext cx="5334900" cy="94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Char char="●"/>
              <a:defRPr>
                <a:solidFill>
                  <a:schemeClr val="accent2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●"/>
              <a:defRPr>
                <a:solidFill>
                  <a:schemeClr val="accent2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○"/>
              <a:defRPr>
                <a:solidFill>
                  <a:schemeClr val="accent2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"/>
              <a:buChar char="■"/>
              <a:defRPr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58" name="Google Shape;58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paradigm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Merriweather"/>
              <a:buNone/>
              <a:defRPr sz="2800">
                <a:solidFill>
                  <a:schemeClr val="accent1"/>
                </a:solidFill>
                <a:latin typeface="Merriweather"/>
                <a:ea typeface="Merriweather"/>
                <a:cs typeface="Merriweather"/>
                <a:sym typeface="Merriweather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Roboto"/>
              <a:buChar char="●"/>
              <a:defRPr sz="13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●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○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Roboto"/>
              <a:buChar char="■"/>
              <a:defRPr sz="11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Roboto"/>
                <a:ea typeface="Roboto"/>
                <a:cs typeface="Roboto"/>
                <a:sym typeface="Robo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3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A+PTRN Study Proposal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[Study Name]</a:t>
            </a:r>
            <a:endParaRPr/>
          </a:p>
        </p:txBody>
      </p:sp>
      <p:sp>
        <p:nvSpPr>
          <p:cNvPr id="66" name="Google Shape;66;p13"/>
          <p:cNvSpPr txBox="1"/>
          <p:nvPr>
            <p:ph idx="1" type="subTitle"/>
          </p:nvPr>
        </p:nvSpPr>
        <p:spPr>
          <a:xfrm>
            <a:off x="311700" y="1878560"/>
            <a:ext cx="42426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25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Presented by: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Institution:	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Date:		</a:t>
            </a:r>
            <a:endParaRPr/>
          </a:p>
        </p:txBody>
      </p:sp>
      <p:pic>
        <p:nvPicPr>
          <p:cNvPr id="67" name="Google Shape;6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6549" y="3394353"/>
            <a:ext cx="3264975" cy="150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accent2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/>
          <p:nvPr>
            <p:ph type="ctrTitle"/>
          </p:nvPr>
        </p:nvSpPr>
        <p:spPr>
          <a:xfrm>
            <a:off x="311700" y="539725"/>
            <a:ext cx="8520600" cy="128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General Requirements</a:t>
            </a:r>
            <a:endParaRPr/>
          </a:p>
        </p:txBody>
      </p:sp>
      <p:sp>
        <p:nvSpPr>
          <p:cNvPr id="73" name="Google Shape;73;p14"/>
          <p:cNvSpPr txBox="1"/>
          <p:nvPr>
            <p:ph idx="1" type="subTitle"/>
          </p:nvPr>
        </p:nvSpPr>
        <p:spPr>
          <a:xfrm>
            <a:off x="311700" y="1461150"/>
            <a:ext cx="5760300" cy="16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Time: Please prepare a 20 minute presentation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Submission on paper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Shorter focused presentation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46549" y="3394353"/>
            <a:ext cx="3264975" cy="150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/>
        </p:nvSpPr>
        <p:spPr>
          <a:xfrm>
            <a:off x="544175" y="1239975"/>
            <a:ext cx="8127000" cy="28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Significance: Describe the potential impact of the research on the field, society, or specific populations.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will change if this study is successful?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0" name="Google Shape;80;p15"/>
          <p:cNvSpPr txBox="1"/>
          <p:nvPr>
            <p:ph idx="4294967295" type="title"/>
          </p:nvPr>
        </p:nvSpPr>
        <p:spPr>
          <a:xfrm>
            <a:off x="302400" y="10272"/>
            <a:ext cx="8672100" cy="122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Importance of the Question: Relevance &amp; Impact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/>
          <p:nvPr/>
        </p:nvSpPr>
        <p:spPr>
          <a:xfrm>
            <a:off x="544175" y="1213200"/>
            <a:ext cx="8127000" cy="29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Background: Identify the problem and details the current gaps in the literature. Provide significant references from your literature review.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Innovation: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8572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Describe how the proposal offers new insights. [mandatory]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8572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Are there any innovations in the methodologies, or technologies? [optional]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228600" lvl="0" marL="85725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86" name="Google Shape;86;p16"/>
          <p:cNvSpPr txBox="1"/>
          <p:nvPr>
            <p:ph idx="4294967295" type="title"/>
          </p:nvPr>
        </p:nvSpPr>
        <p:spPr>
          <a:xfrm>
            <a:off x="302400" y="19193"/>
            <a:ext cx="8672100" cy="11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Importance of the Question: Innovation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7"/>
          <p:cNvSpPr txBox="1"/>
          <p:nvPr/>
        </p:nvSpPr>
        <p:spPr>
          <a:xfrm>
            <a:off x="544175" y="1213200"/>
            <a:ext cx="8127000" cy="29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Research Objectives: Describe the study objectives (they should be clear, specific, and achievable).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Hypothesis: State hypothesis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2" name="Google Shape;92;p17"/>
          <p:cNvSpPr txBox="1"/>
          <p:nvPr>
            <p:ph idx="4294967295" type="title"/>
          </p:nvPr>
        </p:nvSpPr>
        <p:spPr>
          <a:xfrm>
            <a:off x="302400" y="19193"/>
            <a:ext cx="8672100" cy="11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Importance of the Question: Scientific Merit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8"/>
          <p:cNvSpPr txBox="1"/>
          <p:nvPr/>
        </p:nvSpPr>
        <p:spPr>
          <a:xfrm>
            <a:off x="544175" y="1213200"/>
            <a:ext cx="8127000" cy="29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Study Design: Describe your study design.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Include a power calculation/sample size determination if applicable.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Data Collection: State the data collection methods for the proposed study.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Include the estimated amount of time for data collection per study patient.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Analysis Plan: Describe the data analysis plan.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Feasibility: Provide a timeline for study conduct.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98" name="Google Shape;98;p18"/>
          <p:cNvSpPr txBox="1"/>
          <p:nvPr>
            <p:ph idx="4294967295" type="title"/>
          </p:nvPr>
        </p:nvSpPr>
        <p:spPr>
          <a:xfrm>
            <a:off x="302400" y="19193"/>
            <a:ext cx="8672100" cy="11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Methodology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9"/>
          <p:cNvSpPr txBox="1"/>
          <p:nvPr/>
        </p:nvSpPr>
        <p:spPr>
          <a:xfrm>
            <a:off x="544175" y="1204275"/>
            <a:ext cx="8127000" cy="292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Ethical Considerations: Describe specific ethical issues with the project if applicable.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Institutional Review Board (IRB) Approval: Has IRB approval been sought or granted (yes/no)?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Compliance: Please note if there are any  relevant laws, regulations, and guidelines related to the conduct of your project.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04" name="Google Shape;104;p19"/>
          <p:cNvSpPr txBox="1"/>
          <p:nvPr>
            <p:ph idx="4294967295" type="title"/>
          </p:nvPr>
        </p:nvSpPr>
        <p:spPr>
          <a:xfrm>
            <a:off x="302400" y="10272"/>
            <a:ext cx="8672100" cy="11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Ethics &amp; Compliance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0"/>
          <p:cNvSpPr txBox="1"/>
          <p:nvPr/>
        </p:nvSpPr>
        <p:spPr>
          <a:xfrm>
            <a:off x="544175" y="1213200"/>
            <a:ext cx="8127000" cy="29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Budget Justification: Provide a general budget or a list of resources each center must have in order to participate.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**</a:t>
            </a:r>
            <a:r>
              <a:rPr i="1" lang="en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Keep in mind that a formal budget is not requested unless there is significant cost or funding is being sought from outside sources.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Cost: Please note if there are any resources and funding to support the project.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Funding Opportunities: 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Describe any outside funding opportunities (i.e., grants).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Describe future research leading to funding 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opportunities</a:t>
            </a: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0" name="Google Shape;110;p20"/>
          <p:cNvSpPr txBox="1"/>
          <p:nvPr>
            <p:ph idx="4294967295" type="title"/>
          </p:nvPr>
        </p:nvSpPr>
        <p:spPr>
          <a:xfrm>
            <a:off x="302400" y="19193"/>
            <a:ext cx="8672100" cy="11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Cost Considerations: Budget &amp; Resources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1"/>
          <p:cNvSpPr txBox="1"/>
          <p:nvPr/>
        </p:nvSpPr>
        <p:spPr>
          <a:xfrm>
            <a:off x="544175" y="1213200"/>
            <a:ext cx="8127000" cy="29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Principal Investigator (PI): Please briefly (2 sentences or less) describe the PI’s research  experience and qualifications to lead the research?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Team Expertise: describe your teams qualifications and skills.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○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Is there an identified site-specific data analyst?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Institutional Support: Describe your institutions support and facilities?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Describe your plan for authorship and collaborators.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What meeting and/or journal are you targeting for publication?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16" name="Google Shape;116;p21"/>
          <p:cNvSpPr txBox="1"/>
          <p:nvPr>
            <p:ph idx="4294967295" type="title"/>
          </p:nvPr>
        </p:nvSpPr>
        <p:spPr>
          <a:xfrm>
            <a:off x="302400" y="19193"/>
            <a:ext cx="8672100" cy="11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Organizational Capacity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2"/>
          <p:cNvSpPr txBox="1"/>
          <p:nvPr/>
        </p:nvSpPr>
        <p:spPr>
          <a:xfrm>
            <a:off x="544175" y="1213200"/>
            <a:ext cx="8127000" cy="291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Risk Assessment: Describe any potential risks or barriers to conducting the project or disseminating findings?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"/>
              <a:buChar char="●"/>
            </a:pPr>
            <a:r>
              <a:rPr lang="en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Contingency Plans: If risks or barriers are identified, describe contingency plans for addressing issues?</a:t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22" name="Google Shape;122;p22"/>
          <p:cNvSpPr txBox="1"/>
          <p:nvPr>
            <p:ph idx="4294967295" type="title"/>
          </p:nvPr>
        </p:nvSpPr>
        <p:spPr>
          <a:xfrm>
            <a:off x="302400" y="19193"/>
            <a:ext cx="8672100" cy="119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Study Proposal: [Study Name]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3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Risks</a:t>
            </a:r>
            <a:endParaRPr sz="22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Paradigm">
  <a:themeElements>
    <a:clrScheme name="Paradigm">
      <a:dk1>
        <a:srgbClr val="31394D"/>
      </a:dk1>
      <a:lt1>
        <a:srgbClr val="FFFFFF"/>
      </a:lt1>
      <a:dk2>
        <a:srgbClr val="666666"/>
      </a:dk2>
      <a:lt2>
        <a:srgbClr val="626B73"/>
      </a:lt2>
      <a:accent1>
        <a:srgbClr val="002F4A"/>
      </a:accent1>
      <a:accent2>
        <a:srgbClr val="D9C4B1"/>
      </a:accent2>
      <a:accent3>
        <a:srgbClr val="EDE3DA"/>
      </a:accent3>
      <a:accent4>
        <a:srgbClr val="B85741"/>
      </a:accent4>
      <a:accent5>
        <a:srgbClr val="009384"/>
      </a:accent5>
      <a:accent6>
        <a:srgbClr val="D0F6FF"/>
      </a:accent6>
      <a:hlink>
        <a:srgbClr val="009384"/>
      </a:hlink>
      <a:folHlink>
        <a:srgbClr val="00938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